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7" r:id="rId2"/>
    <p:sldId id="268" r:id="rId3"/>
    <p:sldId id="270" r:id="rId4"/>
    <p:sldId id="271" r:id="rId5"/>
    <p:sldId id="274" r:id="rId6"/>
    <p:sldId id="273" r:id="rId7"/>
    <p:sldId id="261" r:id="rId8"/>
    <p:sldId id="257" r:id="rId9"/>
    <p:sldId id="276" r:id="rId10"/>
    <p:sldId id="263" r:id="rId11"/>
  </p:sldIdLst>
  <p:sldSz cx="14630400" cy="8229600"/>
  <p:notesSz cx="8229600" cy="14630400"/>
  <p:embeddedFontLst>
    <p:embeddedFont>
      <p:font typeface="Instrument Sans Medium" panose="020B0604020202020204"/>
      <p:regular r:id="rId13"/>
    </p:embeddedFont>
    <p:embeddedFont>
      <p:font typeface="Instrument Sans Semi Bold" panose="020B06040202020202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906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427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4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4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83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538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79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048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41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723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Face Mask Detection using CNN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37112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presentation explores the application of machine learning to detect face mask using CNN.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977E35-F989-3CC2-377A-9C2F28B94D57}"/>
              </a:ext>
            </a:extLst>
          </p:cNvPr>
          <p:cNvSpPr txBox="1"/>
          <p:nvPr/>
        </p:nvSpPr>
        <p:spPr>
          <a:xfrm>
            <a:off x="704581" y="6717911"/>
            <a:ext cx="5690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HARSH RATHORE - E23CSEU0660</a:t>
            </a:r>
          </a:p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JAYESH ARORA - E23CSEU0648</a:t>
            </a:r>
          </a:p>
        </p:txBody>
      </p:sp>
    </p:spTree>
    <p:extLst>
      <p:ext uri="{BB962C8B-B14F-4D97-AF65-F5344CB8AC3E}">
        <p14:creationId xmlns:p14="http://schemas.microsoft.com/office/powerpoint/2010/main" val="902393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44260" y="755213"/>
            <a:ext cx="7655481" cy="199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Comparison Metrics: F1-Score, Accuracy, Specificity, Precision, Recall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60" y="3067645"/>
            <a:ext cx="531614" cy="5316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260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Accuracy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4260" y="4271724"/>
            <a:ext cx="366819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correct predictions.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1425" y="3067645"/>
            <a:ext cx="531614" cy="5316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1425" y="381190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Precision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1425" y="4271724"/>
            <a:ext cx="366831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positive predictions that were correct.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60" y="5589984"/>
            <a:ext cx="531614" cy="5316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4260" y="6334244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Recall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4260" y="6794063"/>
            <a:ext cx="3668197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Percentage of actual positive cases that were correctly predicted.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1425" y="5589984"/>
            <a:ext cx="531614" cy="5316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1425" y="6334244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F1-Score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1425" y="6794063"/>
            <a:ext cx="3668316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Harmonic mean of precision and recall.</a:t>
            </a:r>
            <a:endParaRPr lang="en-US" sz="1650" dirty="0"/>
          </a:p>
        </p:txBody>
      </p:sp>
      <p:pic>
        <p:nvPicPr>
          <p:cNvPr id="17" name="Picture 16" descr="A diagram of negative and negative&#10;&#10;Description automatically generated">
            <a:extLst>
              <a:ext uri="{FF2B5EF4-FFF2-40B4-BE49-F238E27FC236}">
                <a16:creationId xmlns:a16="http://schemas.microsoft.com/office/drawing/2014/main" id="{6C4F46A9-A93C-F080-1561-E554CEBC0B2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7852" t="23078" r="12727" b="9819"/>
          <a:stretch/>
        </p:blipFill>
        <p:spPr>
          <a:xfrm>
            <a:off x="8853055" y="1680267"/>
            <a:ext cx="5433472" cy="498627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DFA5A6D-0A2B-5371-A286-CF3EE0D5DD19}"/>
              </a:ext>
            </a:extLst>
          </p:cNvPr>
          <p:cNvSpPr/>
          <p:nvPr/>
        </p:nvSpPr>
        <p:spPr>
          <a:xfrm>
            <a:off x="0" y="7799426"/>
            <a:ext cx="14630400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1460810"/>
            <a:ext cx="8780392" cy="559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36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Introduction to Face Mask Detection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20447" y="256079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92254" y="2637949"/>
            <a:ext cx="119539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89459" y="2560796"/>
            <a:ext cx="281761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Overview</a:t>
            </a:r>
            <a:endParaRPr lang="en-US" sz="2000" dirty="0">
              <a:solidFill>
                <a:schemeClr val="bg1"/>
              </a:solidFill>
              <a:latin typeface="Instrument Sans Semi Bold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397615" y="2962135"/>
            <a:ext cx="3234213" cy="20763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Face mask detection involves using computer vision to determine whether individuals are wearing masks, which is essential for public safety and compliance during pandemics.</a:t>
            </a:r>
            <a:endParaRPr lang="en-US" dirty="0">
              <a:solidFill>
                <a:schemeClr val="bg1">
                  <a:lumMod val="75000"/>
                </a:schemeClr>
              </a:solidFill>
              <a:latin typeface="Instrument Sans Semi Bold" panose="020B060402020202020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4859177" y="2560796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999052" y="2637949"/>
            <a:ext cx="172045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5529852" y="2560796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IN" sz="2400" dirty="0">
                <a:solidFill>
                  <a:schemeClr val="bg1">
                    <a:lumMod val="85000"/>
                  </a:schemeClr>
                </a:solidFill>
              </a:rPr>
              <a:t>Importance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5529852" y="3023949"/>
            <a:ext cx="3079671" cy="1317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Ensuring mask usage in crowded areas helps control the spread of airborne diseases, such as COVID-19.</a:t>
            </a:r>
          </a:p>
        </p:txBody>
      </p:sp>
      <p:sp>
        <p:nvSpPr>
          <p:cNvPr id="16" name="Shape 13"/>
          <p:cNvSpPr/>
          <p:nvPr/>
        </p:nvSpPr>
        <p:spPr>
          <a:xfrm>
            <a:off x="3195530" y="5579078"/>
            <a:ext cx="463153" cy="463153"/>
          </a:xfrm>
          <a:prstGeom prst="roundRect">
            <a:avLst>
              <a:gd name="adj" fmla="val 18668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3349048" y="5671263"/>
            <a:ext cx="189905" cy="308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CFD0D8"/>
                </a:solidFill>
                <a:latin typeface="Instrument Sans Semi Bold" pitchFamily="34" charset="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3804165" y="564349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Technology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 16"/>
          <p:cNvSpPr/>
          <p:nvPr/>
        </p:nvSpPr>
        <p:spPr>
          <a:xfrm>
            <a:off x="3804165" y="6042231"/>
            <a:ext cx="3079671" cy="16466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Convolutional Neural Networks (CNNs) form the backbone of mask detection systems, providing efficient and accurate image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220205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495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1278" y="3055977"/>
            <a:ext cx="8160663" cy="626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Collection and Preprocessing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303770" y="3982760"/>
            <a:ext cx="22860" cy="3699272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411337" y="4422100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089755" y="4208145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57038" y="4283273"/>
            <a:ext cx="11632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3708082" y="4183142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Sources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01278" y="4616410"/>
            <a:ext cx="5511760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15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Data for mask detection can be obtained from publicly available datasets (e.g., Kaggle, AIZOO) or custom image collections.</a:t>
            </a:r>
          </a:p>
        </p:txBody>
      </p:sp>
      <p:sp>
        <p:nvSpPr>
          <p:cNvPr id="10" name="Shape 7"/>
          <p:cNvSpPr/>
          <p:nvPr/>
        </p:nvSpPr>
        <p:spPr>
          <a:xfrm>
            <a:off x="7517785" y="5424011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89755" y="5210056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31440" y="5285184"/>
            <a:ext cx="167402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8417362" y="5185053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8417362" y="5618321"/>
            <a:ext cx="5511760" cy="961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Includes removing low-quality images, addressing noise, and balancing mask vs. non-mask classes.</a:t>
            </a:r>
            <a:endParaRPr lang="en-US" sz="1550" dirty="0">
              <a:solidFill>
                <a:schemeClr val="bg1">
                  <a:lumMod val="75000"/>
                </a:schemeClr>
              </a:solidFill>
              <a:latin typeface="Instrument Sans Semi Bold" panose="020B060402020202020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411337" y="6421993"/>
            <a:ext cx="701278" cy="22860"/>
          </a:xfrm>
          <a:prstGeom prst="roundRect">
            <a:avLst>
              <a:gd name="adj" fmla="val 368186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7089755" y="6208038"/>
            <a:ext cx="450890" cy="450890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228106" y="6283166"/>
            <a:ext cx="174069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3708082" y="6183035"/>
            <a:ext cx="2504956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Augmentation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899577" y="6649537"/>
            <a:ext cx="5511760" cy="8825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5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Techniques like rotation, flipping, and brightness</a:t>
            </a:r>
          </a:p>
          <a:p>
            <a:r>
              <a:rPr lang="en-US" sz="15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 adjustment enhance the dataset for robust model training.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B7E8A6-FF48-C0EB-CA88-883A05944196}"/>
              </a:ext>
            </a:extLst>
          </p:cNvPr>
          <p:cNvSpPr/>
          <p:nvPr/>
        </p:nvSpPr>
        <p:spPr>
          <a:xfrm>
            <a:off x="0" y="7799426"/>
            <a:ext cx="14630400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85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Extraction and CNN Architecture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Convolutional Layers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5711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Extract features such as edges, textures, and shapes from the image.</a:t>
            </a:r>
          </a:p>
        </p:txBody>
      </p:sp>
      <p:sp>
        <p:nvSpPr>
          <p:cNvPr id="7" name="Shape 4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Pooling Layers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Reduce feature map size while retaining important information, improving efficiency.</a:t>
            </a:r>
          </a:p>
        </p:txBody>
      </p:sp>
      <p:sp>
        <p:nvSpPr>
          <p:cNvPr id="10" name="Shape 7"/>
          <p:cNvSpPr/>
          <p:nvPr/>
        </p:nvSpPr>
        <p:spPr>
          <a:xfrm>
            <a:off x="793790" y="5469968"/>
            <a:ext cx="3664863" cy="2124011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Fully Connected Layers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3430429" cy="1109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Combine features into high-level predictions (mask or no mask).</a:t>
            </a:r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DEA886CB-1206-9D3D-27FB-313EC0CD9F51}"/>
              </a:ext>
            </a:extLst>
          </p:cNvPr>
          <p:cNvSpPr/>
          <p:nvPr/>
        </p:nvSpPr>
        <p:spPr>
          <a:xfrm>
            <a:off x="4693088" y="5469967"/>
            <a:ext cx="3664864" cy="2124011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>
            <a:extLst>
              <a:ext uri="{FF2B5EF4-FFF2-40B4-BE49-F238E27FC236}">
                <a16:creationId xmlns:a16="http://schemas.microsoft.com/office/drawing/2014/main" id="{85DFDA44-CFB9-C54D-0F2B-9E5051E243D7}"/>
              </a:ext>
            </a:extLst>
          </p:cNvPr>
          <p:cNvSpPr/>
          <p:nvPr/>
        </p:nvSpPr>
        <p:spPr>
          <a:xfrm>
            <a:off x="4919901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Activation Functions</a:t>
            </a:r>
            <a:endParaRPr lang="en-US" sz="2200" dirty="0"/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4D12DB0D-8648-8EDA-CD95-A66513A98963}"/>
              </a:ext>
            </a:extLst>
          </p:cNvPr>
          <p:cNvSpPr/>
          <p:nvPr/>
        </p:nvSpPr>
        <p:spPr>
          <a:xfrm>
            <a:off x="4927622" y="6271742"/>
            <a:ext cx="3056651" cy="1109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Use ReLU for non-linear transformations and softmax for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3453427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8393" y="727823"/>
            <a:ext cx="7740015" cy="1253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Implementation and Training</a:t>
            </a:r>
            <a:endParaRPr lang="en-US" sz="3900" dirty="0"/>
          </a:p>
        </p:txBody>
      </p:sp>
      <p:sp>
        <p:nvSpPr>
          <p:cNvPr id="5" name="Text 1"/>
          <p:cNvSpPr/>
          <p:nvPr/>
        </p:nvSpPr>
        <p:spPr>
          <a:xfrm>
            <a:off x="6188393" y="2085031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Frameworks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8391" y="2418879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Instrument Sans Semi Bold" panose="020B0604020202020204" charset="0"/>
              </a:rPr>
              <a:t>Libraries like TensorFlow and PyTorch streamline model development and deployment.</a:t>
            </a:r>
          </a:p>
        </p:txBody>
      </p:sp>
      <p:sp>
        <p:nvSpPr>
          <p:cNvPr id="8" name="Text 3"/>
          <p:cNvSpPr/>
          <p:nvPr/>
        </p:nvSpPr>
        <p:spPr>
          <a:xfrm>
            <a:off x="6188393" y="3722698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Loss Function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8393" y="4064165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Instrument Sans Semi Bold" panose="020B0604020202020204" charset="0"/>
              </a:rPr>
              <a:t>Cross-entropy loss measures prediction errors during training.</a:t>
            </a:r>
            <a:endParaRPr lang="en-US" sz="1550" dirty="0">
              <a:solidFill>
                <a:schemeClr val="bg1">
                  <a:lumMod val="85000"/>
                </a:schemeClr>
              </a:solidFill>
              <a:latin typeface="Instrument Sans Semi Bold" panose="020B060402020202020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88389" y="5293207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Optimization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8393" y="5634699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Instrument Sans Semi Bold" panose="020B0604020202020204" charset="0"/>
              </a:rPr>
              <a:t>Techniques like Adam and SGD optimize model performance.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Instrument Sans Semi Bold" panose="020B060402020202020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72C318-094E-A163-BF74-AAA6BBA7B65A}"/>
              </a:ext>
            </a:extLst>
          </p:cNvPr>
          <p:cNvSpPr/>
          <p:nvPr/>
        </p:nvSpPr>
        <p:spPr>
          <a:xfrm>
            <a:off x="5486400" y="7799426"/>
            <a:ext cx="91439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78D41ECF-B3A6-D9F9-CCA6-A692973B3E8B}"/>
              </a:ext>
            </a:extLst>
          </p:cNvPr>
          <p:cNvSpPr/>
          <p:nvPr/>
        </p:nvSpPr>
        <p:spPr>
          <a:xfrm>
            <a:off x="6188393" y="6685426"/>
            <a:ext cx="25073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Evaluation</a:t>
            </a:r>
            <a:endParaRPr lang="en-US" sz="195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F8C34EB7-2611-3C9B-FCA5-FDF3F18BF2C1}"/>
              </a:ext>
            </a:extLst>
          </p:cNvPr>
          <p:cNvSpPr/>
          <p:nvPr/>
        </p:nvSpPr>
        <p:spPr>
          <a:xfrm>
            <a:off x="6188389" y="7041106"/>
            <a:ext cx="7740015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Instrument Sans Semi Bold" panose="020B0604020202020204" charset="0"/>
              </a:rPr>
              <a:t>Metrics include accuracy, precision, recall, and F1-score to assess classification success.</a:t>
            </a:r>
          </a:p>
        </p:txBody>
      </p:sp>
    </p:spTree>
    <p:extLst>
      <p:ext uri="{BB962C8B-B14F-4D97-AF65-F5344CB8AC3E}">
        <p14:creationId xmlns:p14="http://schemas.microsoft.com/office/powerpoint/2010/main" val="660606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08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Deployment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66148"/>
            <a:ext cx="7556421" cy="2759868"/>
          </a:xfrm>
          <a:prstGeom prst="roundRect">
            <a:avLst>
              <a:gd name="adj" fmla="val 311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3473767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61747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Deploy the model in environments like CCTV systems or mobile apps for live monitoring.</a:t>
            </a:r>
          </a:p>
        </p:txBody>
      </p:sp>
      <p:sp>
        <p:nvSpPr>
          <p:cNvPr id="7" name="Shape 4"/>
          <p:cNvSpPr/>
          <p:nvPr/>
        </p:nvSpPr>
        <p:spPr>
          <a:xfrm>
            <a:off x="801410" y="4486989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28224" y="463069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Choose edge processing for low latency or cloud-based systems for scalability.</a:t>
            </a:r>
          </a:p>
        </p:txBody>
      </p:sp>
      <p:sp>
        <p:nvSpPr>
          <p:cNvPr id="9" name="Shape 6"/>
          <p:cNvSpPr/>
          <p:nvPr/>
        </p:nvSpPr>
        <p:spPr>
          <a:xfrm>
            <a:off x="801410" y="5500211"/>
            <a:ext cx="7541181" cy="7258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1028224" y="5643920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Combine with alert systems or dashboards to enhance utility.</a:t>
            </a:r>
          </a:p>
        </p:txBody>
      </p:sp>
    </p:spTree>
    <p:extLst>
      <p:ext uri="{BB962C8B-B14F-4D97-AF65-F5344CB8AC3E}">
        <p14:creationId xmlns:p14="http://schemas.microsoft.com/office/powerpoint/2010/main" val="1516428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4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Scope and Challenges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21794"/>
            <a:ext cx="7556421" cy="4143613"/>
          </a:xfrm>
          <a:prstGeom prst="roundRect">
            <a:avLst>
              <a:gd name="adj" fmla="val 22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801410" y="2929414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1028224" y="3073122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Scalability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073122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Medium" panose="020B0604020202020204" charset="0"/>
              </a:rPr>
              <a:t>Expand to detect other safety equipment like helmets or gloves.</a:t>
            </a:r>
          </a:p>
        </p:txBody>
      </p:sp>
      <p:sp>
        <p:nvSpPr>
          <p:cNvPr id="8" name="Shape 5"/>
          <p:cNvSpPr/>
          <p:nvPr/>
        </p:nvSpPr>
        <p:spPr>
          <a:xfrm>
            <a:off x="801410" y="4305538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28224" y="444924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44924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Address occlusions, diverse lighting conditions, and cultural variations in mask design.</a:t>
            </a:r>
          </a:p>
        </p:txBody>
      </p:sp>
      <p:sp>
        <p:nvSpPr>
          <p:cNvPr id="11" name="Shape 8"/>
          <p:cNvSpPr/>
          <p:nvPr/>
        </p:nvSpPr>
        <p:spPr>
          <a:xfrm>
            <a:off x="801410" y="5681663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28224" y="582537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Advancements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5878117"/>
            <a:ext cx="331315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1750" dirty="0">
                <a:solidFill>
                  <a:schemeClr val="bg1">
                    <a:lumMod val="75000"/>
                  </a:schemeClr>
                </a:solidFill>
                <a:latin typeface="Instrument Sans Medium" panose="020B0604020202020204" charset="0"/>
              </a:rPr>
              <a:t>Use advanced architectures like MobileNet or EfficientNet for lightweight applications.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7829"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54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Principle of CNN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69142" y="2854523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25104" y="2785589"/>
            <a:ext cx="1569133" cy="440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Inspiration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380422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0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CNNs are inspired by the human visual system, specifically the way the brain processes visual information.</a:t>
            </a:r>
          </a:p>
        </p:txBody>
      </p:sp>
      <p:sp>
        <p:nvSpPr>
          <p:cNvPr id="8" name="Shape 5"/>
          <p:cNvSpPr/>
          <p:nvPr/>
        </p:nvSpPr>
        <p:spPr>
          <a:xfrm>
            <a:off x="10171867" y="27695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33196" y="2854523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95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Components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381778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Convolutional Layers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Pooling Layers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Fully Connected Layers</a:t>
            </a:r>
            <a:endParaRPr lang="en-US" sz="1750" dirty="0">
              <a:latin typeface="Instrument Sans Medium" panose="020B060402020202020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68363" y="53530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25347" y="5463521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25104" y="52978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Working Mechanism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03802"/>
            <a:ext cx="2927747" cy="1605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Convolution Operation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Activation Function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Instrument Sans Medium" panose="020B0604020202020204" charset="0"/>
                <a:ea typeface="Open Sans" pitchFamily="34" charset="-122"/>
                <a:cs typeface="Open Sans" pitchFamily="34" charset="-120"/>
              </a:rPr>
              <a:t>Backpropagation</a:t>
            </a:r>
            <a:endParaRPr lang="en-US" sz="1750" dirty="0">
              <a:latin typeface="Instrument Sans Medium" panose="020B060402020202020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19B67D-F20F-3795-6247-3B2610F40298}"/>
              </a:ext>
            </a:extLst>
          </p:cNvPr>
          <p:cNvSpPr/>
          <p:nvPr/>
        </p:nvSpPr>
        <p:spPr>
          <a:xfrm>
            <a:off x="5486400" y="7799426"/>
            <a:ext cx="91439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hape 9">
            <a:extLst>
              <a:ext uri="{FF2B5EF4-FFF2-40B4-BE49-F238E27FC236}">
                <a16:creationId xmlns:a16="http://schemas.microsoft.com/office/drawing/2014/main" id="{45EC8455-3294-D574-3CDC-29CF475EDF37}"/>
              </a:ext>
            </a:extLst>
          </p:cNvPr>
          <p:cNvSpPr/>
          <p:nvPr/>
        </p:nvSpPr>
        <p:spPr>
          <a:xfrm>
            <a:off x="10167401" y="52978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EADF66BA-5AA0-A581-340A-0FF4C3E8179A}"/>
              </a:ext>
            </a:extLst>
          </p:cNvPr>
          <p:cNvSpPr/>
          <p:nvPr/>
        </p:nvSpPr>
        <p:spPr>
          <a:xfrm>
            <a:off x="10324385" y="5394563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</a:rPr>
              <a:t>4</a:t>
            </a:r>
            <a:endParaRPr lang="en-US" sz="2650" dirty="0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1F7EB894-1219-D375-2180-19212BE21F3B}"/>
              </a:ext>
            </a:extLst>
          </p:cNvPr>
          <p:cNvSpPr/>
          <p:nvPr/>
        </p:nvSpPr>
        <p:spPr>
          <a:xfrm>
            <a:off x="10908982" y="5256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Applications in Face 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Mask Detection</a:t>
            </a:r>
            <a:endParaRPr lang="en-US" sz="2200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13377ED4-3AD1-1742-BEF3-A8DEAD6C36C1}"/>
              </a:ext>
            </a:extLst>
          </p:cNvPr>
          <p:cNvSpPr/>
          <p:nvPr/>
        </p:nvSpPr>
        <p:spPr>
          <a:xfrm>
            <a:off x="10908983" y="6028772"/>
            <a:ext cx="3375729" cy="1605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Detects visual patterns (mask shapes, textures).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Instrument Sans Semi Bold" panose="020B0604020202020204" charset="0"/>
              </a:rPr>
              <a:t>Classifies images as "Mask" or "No Mask" using learned features.</a:t>
            </a:r>
          </a:p>
          <a:p>
            <a:pPr marL="0" indent="0">
              <a:lnSpc>
                <a:spcPts val="2850"/>
              </a:lnSpc>
              <a:buNone/>
            </a:pPr>
            <a:endParaRPr lang="en-US" sz="1750" dirty="0">
              <a:solidFill>
                <a:schemeClr val="bg1">
                  <a:lumMod val="75000"/>
                </a:schemeClr>
              </a:solidFill>
              <a:latin typeface="Instrument Sans Semi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31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3127" y="683776"/>
            <a:ext cx="91028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Evaluation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t="11413"/>
          <a:stretch/>
        </p:blipFill>
        <p:spPr>
          <a:xfrm>
            <a:off x="4139564" y="1783436"/>
            <a:ext cx="6351270" cy="39253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139564" y="6091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4139564" y="6585539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Assess model accuracy, precision, recall, and other metrics to evaluate its performance.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E4B7FA-AEE8-6A0F-C0B7-053C1C256606}"/>
              </a:ext>
            </a:extLst>
          </p:cNvPr>
          <p:cNvSpPr/>
          <p:nvPr/>
        </p:nvSpPr>
        <p:spPr>
          <a:xfrm>
            <a:off x="0" y="7799426"/>
            <a:ext cx="14630399" cy="43017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00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197</TotalTime>
  <Words>517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Instrument Sans Semi Bold</vt:lpstr>
      <vt:lpstr>Arial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 rathore</cp:lastModifiedBy>
  <cp:revision>5</cp:revision>
  <dcterms:created xsi:type="dcterms:W3CDTF">2024-11-17T12:39:21Z</dcterms:created>
  <dcterms:modified xsi:type="dcterms:W3CDTF">2024-11-17T19:09:01Z</dcterms:modified>
</cp:coreProperties>
</file>